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6" r:id="rId2"/>
    <p:sldId id="278" r:id="rId3"/>
    <p:sldId id="279" r:id="rId4"/>
    <p:sldId id="280" r:id="rId5"/>
    <p:sldId id="287" r:id="rId6"/>
    <p:sldId id="288" r:id="rId7"/>
    <p:sldId id="289" r:id="rId8"/>
    <p:sldId id="281" r:id="rId9"/>
    <p:sldId id="282" r:id="rId10"/>
    <p:sldId id="283" r:id="rId11"/>
    <p:sldId id="284" r:id="rId12"/>
    <p:sldId id="285" r:id="rId13"/>
    <p:sldId id="259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FAE3D-CFEE-435C-A9C9-216EE60FDEAE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A8BD3-92D4-4F75-8880-FCECEE6927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9515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F89FD-B379-4B2F-8113-DD802899CD0C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12BC4-7FCC-4430-9195-A1C1C65316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1360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951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el en diagram of organ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663CA34-D405-4410-8093-53C8B60725B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659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8MccPuoTT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338958" y="1628800"/>
            <a:ext cx="4464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Arial" pitchFamily="34" charset="0"/>
                <a:cs typeface="Arial" pitchFamily="34" charset="0"/>
              </a:rPr>
              <a:t>Basisboek Marketing</a:t>
            </a:r>
          </a:p>
          <a:p>
            <a:pPr algn="ctr"/>
            <a:endParaRPr lang="nl-NL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Hoofdstuk 8</a:t>
            </a: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Marketing</a:t>
            </a:r>
            <a:endParaRPr lang="nl-NL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75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8.4 Marketingomgeving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Micro-omgeving</a:t>
            </a:r>
          </a:p>
          <a:p>
            <a:pPr lvl="1"/>
            <a:r>
              <a:rPr lang="nl-NL" dirty="0" smtClean="0"/>
              <a:t>Onderneming beïnvloed deze omgeving zelf!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 err="1" smtClean="0"/>
              <a:t>Meso</a:t>
            </a:r>
            <a:r>
              <a:rPr lang="nl-NL" dirty="0" smtClean="0"/>
              <a:t>-omgeving</a:t>
            </a:r>
          </a:p>
          <a:p>
            <a:pPr lvl="1"/>
            <a:r>
              <a:rPr lang="nl-NL" dirty="0" smtClean="0"/>
              <a:t>Marktpartijen (leveranciers, concurrenten, eindgebruikers)</a:t>
            </a:r>
          </a:p>
          <a:p>
            <a:pPr lvl="1"/>
            <a:r>
              <a:rPr lang="nl-NL" dirty="0" smtClean="0"/>
              <a:t>Stakeholders (gemeente, bank, investeerders etc.)</a:t>
            </a:r>
          </a:p>
          <a:p>
            <a:pPr lvl="1"/>
            <a:r>
              <a:rPr lang="nl-NL" dirty="0" smtClean="0"/>
              <a:t>Publieksgroepen (belangengroepen, brancheorganisatie, scholen, omwonenden, media)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0574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8.4 Marketingomgeving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Macro-omgeving</a:t>
            </a:r>
          </a:p>
          <a:p>
            <a:pPr lvl="1"/>
            <a:r>
              <a:rPr lang="nl-NL" dirty="0" smtClean="0"/>
              <a:t>DESTEP	</a:t>
            </a:r>
          </a:p>
          <a:p>
            <a:pPr lvl="2"/>
            <a:r>
              <a:rPr lang="nl-NL" dirty="0" smtClean="0"/>
              <a:t>Demografie</a:t>
            </a:r>
          </a:p>
          <a:p>
            <a:pPr lvl="2"/>
            <a:r>
              <a:rPr lang="nl-NL" dirty="0" smtClean="0"/>
              <a:t>Economie</a:t>
            </a:r>
          </a:p>
          <a:p>
            <a:pPr lvl="2"/>
            <a:r>
              <a:rPr lang="nl-NL" dirty="0" smtClean="0"/>
              <a:t>Sociaal cultureel</a:t>
            </a:r>
          </a:p>
          <a:p>
            <a:pPr lvl="2"/>
            <a:r>
              <a:rPr lang="nl-NL" dirty="0" smtClean="0"/>
              <a:t>Technologisch</a:t>
            </a:r>
          </a:p>
          <a:p>
            <a:pPr lvl="2"/>
            <a:r>
              <a:rPr lang="nl-NL" dirty="0" smtClean="0"/>
              <a:t>Ecologisch</a:t>
            </a:r>
          </a:p>
          <a:p>
            <a:pPr lvl="2"/>
            <a:r>
              <a:rPr lang="nl-NL" dirty="0" smtClean="0"/>
              <a:t>Politiek juridisch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342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8.5 Marketingafdeling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Klantonderzoek – wat zijn de wensen en behoeften van je klanten</a:t>
            </a:r>
          </a:p>
          <a:p>
            <a:r>
              <a:rPr lang="nl-NL" dirty="0" smtClean="0"/>
              <a:t>Interne analyse en externe analyse maken</a:t>
            </a:r>
          </a:p>
          <a:p>
            <a:r>
              <a:rPr lang="nl-NL" dirty="0" smtClean="0"/>
              <a:t>SWOT-analyse</a:t>
            </a:r>
          </a:p>
          <a:p>
            <a:r>
              <a:rPr lang="nl-NL" dirty="0" smtClean="0"/>
              <a:t>Strategie bepalen</a:t>
            </a:r>
          </a:p>
          <a:p>
            <a:r>
              <a:rPr lang="nl-NL" smtClean="0"/>
              <a:t>Uitvoeren plan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3293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rgbClr val="1D266B"/>
                </a:solidFill>
              </a:rPr>
              <a:t>8.1 Concepten</a:t>
            </a:r>
            <a:endParaRPr lang="nl-NL" dirty="0">
              <a:solidFill>
                <a:srgbClr val="1D266B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259632" y="148478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rgbClr val="1D266B"/>
                </a:solidFill>
              </a:rPr>
              <a:t>Productieconcept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Veel en goedkoop produceren</a:t>
            </a:r>
            <a:endParaRPr lang="nl-NL" dirty="0">
              <a:solidFill>
                <a:srgbClr val="1D266B"/>
              </a:solidFill>
            </a:endParaRPr>
          </a:p>
          <a:p>
            <a:r>
              <a:rPr lang="nl-NL" dirty="0" smtClean="0">
                <a:solidFill>
                  <a:srgbClr val="1D266B"/>
                </a:solidFill>
              </a:rPr>
              <a:t>Productconcept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Goed product maken</a:t>
            </a:r>
          </a:p>
          <a:p>
            <a:r>
              <a:rPr lang="nl-NL" dirty="0" smtClean="0">
                <a:solidFill>
                  <a:srgbClr val="1D266B"/>
                </a:solidFill>
              </a:rPr>
              <a:t>Verkoopconcept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Verkoop en voorlichting</a:t>
            </a:r>
          </a:p>
          <a:p>
            <a:r>
              <a:rPr lang="nl-NL" dirty="0" smtClean="0">
                <a:solidFill>
                  <a:srgbClr val="1D266B"/>
                </a:solidFill>
              </a:rPr>
              <a:t>Marketingconcept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Behoeften klant centraal</a:t>
            </a:r>
          </a:p>
          <a:p>
            <a:r>
              <a:rPr lang="nl-NL" dirty="0" smtClean="0">
                <a:solidFill>
                  <a:srgbClr val="1D266B"/>
                </a:solidFill>
              </a:rPr>
              <a:t>Sociaal marketingconcept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Belang maatschappij en consument centraal</a:t>
            </a:r>
          </a:p>
        </p:txBody>
      </p:sp>
    </p:spTree>
    <p:extLst>
      <p:ext uri="{BB962C8B-B14F-4D97-AF65-F5344CB8AC3E}">
        <p14:creationId xmlns:p14="http://schemas.microsoft.com/office/powerpoint/2010/main" val="299244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Marketing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Consumentenmarketing (B2C)</a:t>
            </a:r>
          </a:p>
          <a:p>
            <a:r>
              <a:rPr lang="nl-NL" dirty="0" smtClean="0"/>
              <a:t>Business </a:t>
            </a:r>
            <a:r>
              <a:rPr lang="nl-NL" dirty="0" err="1" smtClean="0"/>
              <a:t>to</a:t>
            </a:r>
            <a:r>
              <a:rPr lang="nl-NL" dirty="0" smtClean="0"/>
              <a:t> business (B2B)</a:t>
            </a:r>
          </a:p>
          <a:p>
            <a:r>
              <a:rPr lang="nl-NL" dirty="0" smtClean="0"/>
              <a:t>Non-profit marketing</a:t>
            </a:r>
          </a:p>
          <a:p>
            <a:r>
              <a:rPr lang="nl-NL" dirty="0" smtClean="0"/>
              <a:t>Dienstenmarketing</a:t>
            </a:r>
          </a:p>
          <a:p>
            <a:endParaRPr lang="nl-NL" dirty="0"/>
          </a:p>
          <a:p>
            <a:r>
              <a:rPr lang="nl-NL" dirty="0" smtClean="0"/>
              <a:t>Communicatie  is belangrijkste onderdeel van marketing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291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8.3 Marketingmix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Product</a:t>
            </a:r>
          </a:p>
          <a:p>
            <a:pPr lvl="1"/>
            <a:r>
              <a:rPr lang="nl-NL" dirty="0" smtClean="0"/>
              <a:t>Assortiment, garantie, merk, verpakking, service</a:t>
            </a:r>
          </a:p>
          <a:p>
            <a:r>
              <a:rPr lang="nl-NL" dirty="0" smtClean="0"/>
              <a:t>Plaats</a:t>
            </a:r>
          </a:p>
          <a:p>
            <a:pPr lvl="1"/>
            <a:r>
              <a:rPr lang="nl-NL" dirty="0" smtClean="0"/>
              <a:t>Distributie, hoe komt product bij de klant?</a:t>
            </a:r>
          </a:p>
          <a:p>
            <a:r>
              <a:rPr lang="nl-NL" dirty="0" smtClean="0"/>
              <a:t>Prijs</a:t>
            </a:r>
          </a:p>
          <a:p>
            <a:pPr lvl="1"/>
            <a:r>
              <a:rPr lang="nl-NL" dirty="0" smtClean="0"/>
              <a:t>Hoe wordt de prijs bepaald?</a:t>
            </a:r>
          </a:p>
          <a:p>
            <a:r>
              <a:rPr lang="nl-NL" dirty="0" smtClean="0"/>
              <a:t>Promotie</a:t>
            </a:r>
          </a:p>
          <a:p>
            <a:pPr lvl="1"/>
            <a:r>
              <a:rPr lang="nl-NL" dirty="0" smtClean="0"/>
              <a:t>Reclame, PR, sponsoring, verkoopacties </a:t>
            </a:r>
            <a:r>
              <a:rPr lang="nl-NL" dirty="0" err="1" smtClean="0"/>
              <a:t>etc</a:t>
            </a:r>
            <a:r>
              <a:rPr lang="nl-NL" dirty="0" smtClean="0"/>
              <a:t>…</a:t>
            </a:r>
          </a:p>
          <a:p>
            <a:r>
              <a:rPr lang="nl-NL" dirty="0" smtClean="0"/>
              <a:t>Personeel</a:t>
            </a:r>
          </a:p>
          <a:p>
            <a:pPr lvl="1"/>
            <a:r>
              <a:rPr lang="nl-NL" dirty="0" smtClean="0"/>
              <a:t>Representatie, interne communicatie, klantcontact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550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Product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47664" y="1556792"/>
            <a:ext cx="8229600" cy="4525963"/>
          </a:xfrm>
        </p:spPr>
        <p:txBody>
          <a:bodyPr/>
          <a:lstStyle/>
          <a:p>
            <a:r>
              <a:rPr lang="nl-NL" dirty="0" smtClean="0"/>
              <a:t>Product = geheel van materi</a:t>
            </a:r>
            <a:r>
              <a:rPr lang="nl-NL" dirty="0"/>
              <a:t>ë</a:t>
            </a:r>
            <a:r>
              <a:rPr lang="nl-NL" dirty="0" smtClean="0"/>
              <a:t>le en immateriële eigenschappen van een goed of dienst</a:t>
            </a:r>
          </a:p>
          <a:p>
            <a:r>
              <a:rPr lang="nl-NL" dirty="0" smtClean="0"/>
              <a:t>Moet voldoen aan specifieke behoefte</a:t>
            </a:r>
          </a:p>
          <a:p>
            <a:r>
              <a:rPr lang="nl-NL" dirty="0" smtClean="0"/>
              <a:t>Fysieke eigenschappen</a:t>
            </a:r>
          </a:p>
          <a:p>
            <a:r>
              <a:rPr lang="nl-NL" dirty="0" smtClean="0"/>
              <a:t>Symbolische eigenschappen</a:t>
            </a:r>
          </a:p>
          <a:p>
            <a:r>
              <a:rPr lang="nl-NL" dirty="0" smtClean="0"/>
              <a:t>Combinatie van fysieke en symbolische eigenschappen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938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Plaats</a:t>
            </a:r>
            <a:endParaRPr lang="nl-NL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type="dgm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00200"/>
            <a:ext cx="7128792" cy="492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3734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Plaats</a:t>
            </a:r>
            <a:endParaRPr lang="nl-NL" dirty="0"/>
          </a:p>
        </p:txBody>
      </p:sp>
      <p:pic>
        <p:nvPicPr>
          <p:cNvPr id="1028" name="Picture 4" descr="http://ahpollemans.nl/wpimages/wp020dce26_05_06.jpg"/>
          <p:cNvPicPr>
            <a:picLocks noGrp="1" noChangeAspect="1" noChangeArrowheads="1"/>
          </p:cNvPicPr>
          <p:nvPr>
            <p:ph type="dgm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00200"/>
            <a:ext cx="8208912" cy="49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421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 P’s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Product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Plaats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6800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 P’s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Prijs</a:t>
            </a:r>
          </a:p>
          <a:p>
            <a:endParaRPr lang="nl-NL" dirty="0" smtClean="0"/>
          </a:p>
          <a:p>
            <a:r>
              <a:rPr lang="nl-NL" dirty="0" smtClean="0"/>
              <a:t>Promotie</a:t>
            </a:r>
          </a:p>
          <a:p>
            <a:r>
              <a:rPr lang="nl-NL" altLang="nl-NL" dirty="0">
                <a:hlinkClick r:id="rId2"/>
              </a:rPr>
              <a:t>https://www.youtube.com/watch?v=B8MccPuoTTQ</a:t>
            </a:r>
            <a:endParaRPr lang="nl-NL" altLang="nl-NL" dirty="0"/>
          </a:p>
          <a:p>
            <a:endParaRPr lang="nl-NL" dirty="0"/>
          </a:p>
          <a:p>
            <a:r>
              <a:rPr lang="nl-NL" dirty="0" smtClean="0"/>
              <a:t>Personeel</a:t>
            </a:r>
          </a:p>
        </p:txBody>
      </p:sp>
    </p:spTree>
    <p:extLst>
      <p:ext uri="{BB962C8B-B14F-4D97-AF65-F5344CB8AC3E}">
        <p14:creationId xmlns:p14="http://schemas.microsoft.com/office/powerpoint/2010/main" val="414739861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208</Words>
  <Application>Microsoft Office PowerPoint</Application>
  <PresentationFormat>Diavoorstelling (4:3)</PresentationFormat>
  <Paragraphs>77</Paragraphs>
  <Slides>13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Kantoorthema</vt:lpstr>
      <vt:lpstr>PowerPoint-presentatie</vt:lpstr>
      <vt:lpstr>8.1 Concepten</vt:lpstr>
      <vt:lpstr>8.2 Marketing</vt:lpstr>
      <vt:lpstr>8.3 Marketingmix</vt:lpstr>
      <vt:lpstr>Product </vt:lpstr>
      <vt:lpstr>Plaats</vt:lpstr>
      <vt:lpstr>Plaats</vt:lpstr>
      <vt:lpstr>Voorbeelden P’s</vt:lpstr>
      <vt:lpstr>Voorbeelden P’s</vt:lpstr>
      <vt:lpstr>8.4 Marketingomgeving</vt:lpstr>
      <vt:lpstr>8.4 Marketingomgeving</vt:lpstr>
      <vt:lpstr>8.5 Marketingafdeling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Robbert Groenendaal</cp:lastModifiedBy>
  <cp:revision>11</cp:revision>
  <dcterms:created xsi:type="dcterms:W3CDTF">2013-11-15T15:05:42Z</dcterms:created>
  <dcterms:modified xsi:type="dcterms:W3CDTF">2015-09-15T07:46:35Z</dcterms:modified>
</cp:coreProperties>
</file>